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File:Autumn_trees_in_Dresden.jpg" TargetMode="External"/><Relationship Id="rId1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File:Autumn_trees_in_Dresden.jpg" TargetMode="External"/><Relationship Id="rId1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DA76D1-773E-4323-9F92-BC82CC251E2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110C8AF-5AD0-488A-9CDD-630268D3D4D0}">
      <dgm:prSet/>
      <dgm:spPr/>
      <dgm:t>
        <a:bodyPr/>
        <a:lstStyle/>
        <a:p>
          <a:r>
            <a:rPr lang="en-US" b="1" i="0"/>
            <a:t>Thank you</a:t>
          </a:r>
          <a:endParaRPr lang="en-IN"/>
        </a:p>
      </dgm:t>
    </dgm:pt>
    <dgm:pt modelId="{4E6BE26B-C9D9-4100-9EB5-0319F672040C}" type="parTrans" cxnId="{4B16111C-CE67-4527-B47F-A0BC574A1CDF}">
      <dgm:prSet/>
      <dgm:spPr/>
      <dgm:t>
        <a:bodyPr/>
        <a:lstStyle/>
        <a:p>
          <a:endParaRPr lang="en-IN"/>
        </a:p>
      </dgm:t>
    </dgm:pt>
    <dgm:pt modelId="{7B3B3217-15C3-49B4-A6A4-1DD97C69F063}" type="sibTrans" cxnId="{4B16111C-CE67-4527-B47F-A0BC574A1CDF}">
      <dgm:prSet/>
      <dgm:spPr/>
      <dgm:t>
        <a:bodyPr/>
        <a:lstStyle/>
        <a:p>
          <a:endParaRPr lang="en-IN"/>
        </a:p>
      </dgm:t>
    </dgm:pt>
    <dgm:pt modelId="{38912EC9-E8DD-42A4-AA13-AC99C33F8DDF}" type="pres">
      <dgm:prSet presAssocID="{0CDA76D1-773E-4323-9F92-BC82CC251E2D}" presName="linearFlow" presStyleCnt="0">
        <dgm:presLayoutVars>
          <dgm:dir/>
          <dgm:resizeHandles val="exact"/>
        </dgm:presLayoutVars>
      </dgm:prSet>
      <dgm:spPr/>
    </dgm:pt>
    <dgm:pt modelId="{A4DE7B32-932F-4AB7-9DB8-8766E3FABEA3}" type="pres">
      <dgm:prSet presAssocID="{9110C8AF-5AD0-488A-9CDD-630268D3D4D0}" presName="composite" presStyleCnt="0"/>
      <dgm:spPr/>
    </dgm:pt>
    <dgm:pt modelId="{FD66409E-6874-446B-A1AF-D2A7B66F7EEE}" type="pres">
      <dgm:prSet presAssocID="{9110C8AF-5AD0-488A-9CDD-630268D3D4D0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</dgm:spPr>
    </dgm:pt>
    <dgm:pt modelId="{7C88ABF5-C7E5-4F05-A7C9-A3FDB435CD92}" type="pres">
      <dgm:prSet presAssocID="{9110C8AF-5AD0-488A-9CDD-630268D3D4D0}" presName="txShp" presStyleLbl="node1" presStyleIdx="0" presStyleCnt="1">
        <dgm:presLayoutVars>
          <dgm:bulletEnabled val="1"/>
        </dgm:presLayoutVars>
      </dgm:prSet>
      <dgm:spPr/>
    </dgm:pt>
  </dgm:ptLst>
  <dgm:cxnLst>
    <dgm:cxn modelId="{4B16111C-CE67-4527-B47F-A0BC574A1CDF}" srcId="{0CDA76D1-773E-4323-9F92-BC82CC251E2D}" destId="{9110C8AF-5AD0-488A-9CDD-630268D3D4D0}" srcOrd="0" destOrd="0" parTransId="{4E6BE26B-C9D9-4100-9EB5-0319F672040C}" sibTransId="{7B3B3217-15C3-49B4-A6A4-1DD97C69F063}"/>
    <dgm:cxn modelId="{BD99B762-BF34-4056-B487-DC0B2933AF70}" type="presOf" srcId="{0CDA76D1-773E-4323-9F92-BC82CC251E2D}" destId="{38912EC9-E8DD-42A4-AA13-AC99C33F8DDF}" srcOrd="0" destOrd="0" presId="urn:microsoft.com/office/officeart/2005/8/layout/vList3"/>
    <dgm:cxn modelId="{46A617B3-ADBA-400C-A8D3-5EC40493C787}" type="presOf" srcId="{9110C8AF-5AD0-488A-9CDD-630268D3D4D0}" destId="{7C88ABF5-C7E5-4F05-A7C9-A3FDB435CD92}" srcOrd="0" destOrd="0" presId="urn:microsoft.com/office/officeart/2005/8/layout/vList3"/>
    <dgm:cxn modelId="{819BC55F-DB73-488A-8DA3-2D374B39C651}" type="presParOf" srcId="{38912EC9-E8DD-42A4-AA13-AC99C33F8DDF}" destId="{A4DE7B32-932F-4AB7-9DB8-8766E3FABEA3}" srcOrd="0" destOrd="0" presId="urn:microsoft.com/office/officeart/2005/8/layout/vList3"/>
    <dgm:cxn modelId="{19E9D859-3C14-448B-A81A-8F8994018BBC}" type="presParOf" srcId="{A4DE7B32-932F-4AB7-9DB8-8766E3FABEA3}" destId="{FD66409E-6874-446B-A1AF-D2A7B66F7EEE}" srcOrd="0" destOrd="0" presId="urn:microsoft.com/office/officeart/2005/8/layout/vList3"/>
    <dgm:cxn modelId="{D54837AF-5DD2-43BD-8B90-40A2FE68F2FC}" type="presParOf" srcId="{A4DE7B32-932F-4AB7-9DB8-8766E3FABEA3}" destId="{7C88ABF5-C7E5-4F05-A7C9-A3FDB435CD9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8ABF5-C7E5-4F05-A7C9-A3FDB435CD92}">
      <dsp:nvSpPr>
        <dsp:cNvPr id="0" name=""/>
        <dsp:cNvSpPr/>
      </dsp:nvSpPr>
      <dsp:spPr>
        <a:xfrm rot="10800000">
          <a:off x="2349625" y="0"/>
          <a:ext cx="7310547" cy="203298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6490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i="0" kern="1200"/>
            <a:t>Thank you</a:t>
          </a:r>
          <a:endParaRPr lang="en-IN" sz="6500" kern="1200"/>
        </a:p>
      </dsp:txBody>
      <dsp:txXfrm rot="10800000">
        <a:off x="2857871" y="0"/>
        <a:ext cx="6802301" cy="2032986"/>
      </dsp:txXfrm>
    </dsp:sp>
    <dsp:sp modelId="{FD66409E-6874-446B-A1AF-D2A7B66F7EEE}">
      <dsp:nvSpPr>
        <dsp:cNvPr id="0" name=""/>
        <dsp:cNvSpPr/>
      </dsp:nvSpPr>
      <dsp:spPr>
        <a:xfrm>
          <a:off x="1333132" y="0"/>
          <a:ext cx="2032986" cy="203298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9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6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1526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84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5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51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2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5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0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4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0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4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60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B1E474F1-0E12-8548-367D-29AD9401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22" r="27011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72293-407A-470C-9007-01A3F59B6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1524000"/>
            <a:ext cx="4572000" cy="2286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/>
              <a:t>Machine Learning Project</a:t>
            </a:r>
            <a:br>
              <a:rPr lang="en-US" sz="4400" b="1" dirty="0"/>
            </a:br>
            <a:r>
              <a:rPr lang="en-US" sz="4400" b="1" dirty="0"/>
              <a:t>(Regression)</a:t>
            </a:r>
            <a:endParaRPr lang="en-IN" sz="4400" b="1" dirty="0"/>
          </a:p>
          <a:p>
            <a:endParaRPr lang="en-IN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10398-2A96-4D65-96C9-AA4E0960A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571999"/>
            <a:ext cx="4800600" cy="1524000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b="1" dirty="0"/>
              <a:t>NAME : VAIBHAV NEWASE</a:t>
            </a:r>
          </a:p>
          <a:p>
            <a:pPr algn="l"/>
            <a:r>
              <a:rPr lang="en-US" sz="2800" b="1" dirty="0"/>
              <a:t>BATCH : P-309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30767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6926-E745-4182-81EF-AADE7997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8433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Graphs used for </a:t>
            </a:r>
            <a:r>
              <a:rPr lang="en-US" sz="2400" dirty="0" err="1">
                <a:solidFill>
                  <a:srgbClr val="92D050"/>
                </a:solidFill>
              </a:rPr>
              <a:t>eda</a:t>
            </a:r>
            <a:endParaRPr lang="en-IN" sz="2400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9EA5-8EAE-4497-A346-851B4EAD2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43378"/>
            <a:ext cx="10353762" cy="494782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Histogram  :  Shows the distribution of target variable</a:t>
            </a:r>
          </a:p>
          <a:p>
            <a:pPr marL="457200" indent="-457200">
              <a:buAutoNum type="arabicPeriod"/>
            </a:pPr>
            <a:r>
              <a:rPr lang="en-US" dirty="0"/>
              <a:t>Bar plot       :  Count of Status for developing and developed</a:t>
            </a:r>
          </a:p>
          <a:p>
            <a:pPr marL="457200" indent="-457200">
              <a:buAutoNum type="arabicPeriod"/>
            </a:pPr>
            <a:r>
              <a:rPr lang="en-US" dirty="0"/>
              <a:t>Pie chart     :  Shows distribution of status (%)</a:t>
            </a:r>
          </a:p>
          <a:p>
            <a:pPr marL="457200" indent="-457200">
              <a:buAutoNum type="arabicPeriod"/>
            </a:pPr>
            <a:r>
              <a:rPr lang="en-US" dirty="0"/>
              <a:t>Scatter Plot : Shows relation between life expectancy and adult mortality</a:t>
            </a:r>
          </a:p>
          <a:p>
            <a:pPr marL="457200" indent="-457200">
              <a:buAutoNum type="arabicPeriod"/>
            </a:pPr>
            <a:r>
              <a:rPr lang="en-US" dirty="0"/>
              <a:t>Violin plot   : shows the summary of the life expectancy distribution based on  country status</a:t>
            </a:r>
          </a:p>
          <a:p>
            <a:pPr marL="457200" indent="-457200">
              <a:buAutoNum type="arabicPeriod"/>
            </a:pPr>
            <a:r>
              <a:rPr lang="en-US" dirty="0"/>
              <a:t>Line plot      :  Change in Life expectancy from 2000 to 2015</a:t>
            </a:r>
          </a:p>
          <a:p>
            <a:pPr marL="457200" indent="-457200">
              <a:buAutoNum type="arabicPeriod"/>
            </a:pPr>
            <a:r>
              <a:rPr lang="en-US" dirty="0"/>
              <a:t>Box plot       :  Shows Q1,median,Q3 and maximum and also highlight outliers</a:t>
            </a:r>
          </a:p>
          <a:p>
            <a:pPr marL="457200" indent="-457200">
              <a:buAutoNum type="arabicPeriod"/>
            </a:pPr>
            <a:r>
              <a:rPr lang="en-US" dirty="0"/>
              <a:t>Heatmap      : Shows the correlation between variable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1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CCE1-76DB-4EAD-99FA-5EC6FA7EA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2145"/>
            <a:ext cx="10353761" cy="75460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Algorithms used</a:t>
            </a:r>
            <a:endParaRPr lang="en-IN" sz="2400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21705-6124-4CF7-904E-9C48303AB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692457"/>
            <a:ext cx="10353762" cy="55307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1.Linear Regression</a:t>
            </a:r>
          </a:p>
          <a:p>
            <a:pPr marL="0" indent="0">
              <a:buNone/>
            </a:pPr>
            <a:r>
              <a:rPr lang="en-US" dirty="0"/>
              <a:t>2. Polynomial Regression</a:t>
            </a:r>
          </a:p>
          <a:p>
            <a:pPr marL="0" indent="0">
              <a:buNone/>
            </a:pPr>
            <a:r>
              <a:rPr lang="en-US" dirty="0"/>
              <a:t>3. Decision Tree </a:t>
            </a:r>
          </a:p>
          <a:p>
            <a:pPr marL="0" indent="0">
              <a:buNone/>
            </a:pPr>
            <a:r>
              <a:rPr lang="en-US" dirty="0"/>
              <a:t>4. Random Forest</a:t>
            </a:r>
          </a:p>
          <a:p>
            <a:pPr marL="0" indent="0">
              <a:buNone/>
            </a:pPr>
            <a:r>
              <a:rPr lang="en-US" dirty="0"/>
              <a:t>5. Bagging</a:t>
            </a:r>
          </a:p>
          <a:p>
            <a:pPr marL="0" indent="0">
              <a:buNone/>
            </a:pPr>
            <a:r>
              <a:rPr lang="en-US" dirty="0"/>
              <a:t>6. AdaBoost</a:t>
            </a:r>
          </a:p>
          <a:p>
            <a:pPr marL="0" indent="0">
              <a:buNone/>
            </a:pPr>
            <a:r>
              <a:rPr lang="en-US" dirty="0"/>
              <a:t>7. Gradient Boost</a:t>
            </a:r>
          </a:p>
          <a:p>
            <a:pPr marL="0" indent="0">
              <a:buNone/>
            </a:pPr>
            <a:r>
              <a:rPr lang="en-US" dirty="0"/>
              <a:t>8. XGBoost</a:t>
            </a:r>
          </a:p>
          <a:p>
            <a:pPr marL="0" indent="0">
              <a:buNone/>
            </a:pPr>
            <a:r>
              <a:rPr lang="en-US" dirty="0"/>
              <a:t>9. K-Nearest Neighbors</a:t>
            </a:r>
          </a:p>
          <a:p>
            <a:pPr marL="0" indent="0">
              <a:buNone/>
            </a:pPr>
            <a:r>
              <a:rPr lang="en-US" dirty="0"/>
              <a:t>10. Support vector machine (SVM)</a:t>
            </a:r>
          </a:p>
          <a:p>
            <a:pPr marL="0" indent="0">
              <a:buNone/>
            </a:pPr>
            <a:r>
              <a:rPr lang="en-US" dirty="0"/>
              <a:t>11. </a:t>
            </a:r>
            <a:r>
              <a:rPr lang="en-GB" dirty="0">
                <a:cs typeface="Times New Roman" panose="02020603050405020304" pitchFamily="18" charset="0"/>
              </a:rPr>
              <a:t>Hyperparameter Tuning for Decision Tree and Random forest.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857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4087-F880-4833-802C-5B1E5485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82562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Actual VS predicted</a:t>
            </a:r>
            <a:endParaRPr lang="en-IN" sz="2800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0C698-6616-42E6-B569-7EBEA3E1D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96" y="825623"/>
            <a:ext cx="4544059" cy="53537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DABDB-2681-4580-854B-087E208F1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412" y="825623"/>
            <a:ext cx="6461792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116D-187D-4358-B220-2C1E00AC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19" y="1"/>
            <a:ext cx="11036737" cy="61255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Accuracy Table </a:t>
            </a:r>
            <a:endParaRPr lang="en-IN" sz="2000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D6C4A7-FF8E-440A-8831-7E8D9E22F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8" y="810089"/>
            <a:ext cx="5418337" cy="38684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0EFD6-59EB-4847-BA1A-7B670C7F2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98" y="810089"/>
            <a:ext cx="6344574" cy="38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7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B5C8E-8277-467A-AD37-8A988E21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80786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Conclusion</a:t>
            </a:r>
            <a:endParaRPr lang="en-IN" sz="2800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4ABF-E062-446A-B93B-99A239847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2" y="807868"/>
            <a:ext cx="11043821" cy="5637319"/>
          </a:xfrm>
        </p:spPr>
        <p:txBody>
          <a:bodyPr>
            <a:normAutofit/>
          </a:bodyPr>
          <a:lstStyle/>
          <a:p>
            <a:r>
              <a:rPr lang="en-US" sz="1800" dirty="0"/>
              <a:t>After comparing several regression algorithms, such as Linear Regression, Decision Tree Regression, Random Forest Regression, and Gradient Boosting Regression, the </a:t>
            </a:r>
            <a:r>
              <a:rPr lang="en-US" sz="1800" dirty="0">
                <a:solidFill>
                  <a:srgbClr val="FFFF00"/>
                </a:solidFill>
              </a:rPr>
              <a:t>Random Forest Regression </a:t>
            </a:r>
            <a:r>
              <a:rPr lang="en-US" sz="1800" dirty="0"/>
              <a:t>model  and </a:t>
            </a:r>
            <a:r>
              <a:rPr lang="en-US" sz="1800" dirty="0">
                <a:solidFill>
                  <a:srgbClr val="FFFF00"/>
                </a:solidFill>
              </a:rPr>
              <a:t>XGBoost </a:t>
            </a:r>
            <a:r>
              <a:rPr lang="en-US" sz="1800" dirty="0"/>
              <a:t>provided  the best accuracy .</a:t>
            </a:r>
          </a:p>
          <a:p>
            <a:r>
              <a:rPr lang="en-US" sz="1800" dirty="0"/>
              <a:t>The </a:t>
            </a:r>
            <a:r>
              <a:rPr lang="en-US" sz="1800" dirty="0">
                <a:solidFill>
                  <a:srgbClr val="FFFF00"/>
                </a:solidFill>
              </a:rPr>
              <a:t>Random Forest </a:t>
            </a:r>
            <a:r>
              <a:rPr lang="en-US" sz="1800" dirty="0"/>
              <a:t>model achieved an R² score of </a:t>
            </a:r>
            <a:r>
              <a:rPr lang="en-US" sz="1800" b="1" dirty="0">
                <a:solidFill>
                  <a:srgbClr val="FFFF00"/>
                </a:solidFill>
              </a:rPr>
              <a:t>0.96</a:t>
            </a:r>
            <a:r>
              <a:rPr lang="en-US" sz="1800" dirty="0"/>
              <a:t> and a Mean Absolute Error </a:t>
            </a:r>
            <a:r>
              <a:rPr lang="en-US" sz="1800" dirty="0">
                <a:solidFill>
                  <a:srgbClr val="FFFF00"/>
                </a:solidFill>
              </a:rPr>
              <a:t>(MAE) of 1.1 </a:t>
            </a:r>
            <a:r>
              <a:rPr lang="en-US" sz="1800" dirty="0"/>
              <a:t>years on the test set, indicating that our model can explain </a:t>
            </a:r>
            <a:r>
              <a:rPr lang="en-US" sz="1800" b="1" dirty="0">
                <a:solidFill>
                  <a:srgbClr val="FFFF00"/>
                </a:solidFill>
              </a:rPr>
              <a:t>96% </a:t>
            </a:r>
            <a:r>
              <a:rPr lang="en-US" sz="1800" dirty="0"/>
              <a:t>of the variance in life expectancy and typically predicts life expectancy within 1.1 years of the actual value.</a:t>
            </a:r>
          </a:p>
          <a:p>
            <a:r>
              <a:rPr lang="en-US" sz="1800" dirty="0"/>
              <a:t>The most influential features identified include Adult mortality, HIV </a:t>
            </a:r>
            <a:r>
              <a:rPr lang="en-US" sz="1800"/>
              <a:t>Aids ,</a:t>
            </a:r>
            <a:r>
              <a:rPr lang="en-IN" sz="1800">
                <a:effectLst/>
              </a:rPr>
              <a:t>Income </a:t>
            </a:r>
            <a:r>
              <a:rPr lang="en-IN" sz="1800" dirty="0">
                <a:effectLst/>
              </a:rPr>
              <a:t>composition of resources.</a:t>
            </a:r>
          </a:p>
          <a:p>
            <a:r>
              <a:rPr lang="en-US" sz="1800" dirty="0"/>
              <a:t>The findings of this project can inform policymakers about the areas needing investment and intervention. Further studies could focus on the causal relationships between these factors and life expectancy.</a:t>
            </a:r>
          </a:p>
          <a:p>
            <a:r>
              <a:rPr lang="en-US" sz="1800" dirty="0"/>
              <a:t>Our life expectancy prediction project successfully demonstrated the ability of regression models to predict life expectancy based on various factors.</a:t>
            </a:r>
            <a:endParaRPr lang="en-IN" sz="1800" dirty="0">
              <a:effectLst/>
            </a:endParaRP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805835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C0F42AE-6A59-4438-AB01-A44BFE1960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047644"/>
              </p:ext>
            </p:extLst>
          </p:nvPr>
        </p:nvGraphicFramePr>
        <p:xfrm>
          <a:off x="574298" y="2370338"/>
          <a:ext cx="10993305" cy="2032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3F0C9-24D5-4FE7-81AA-D3A7AD9AD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0"/>
            <a:ext cx="10353762" cy="18643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19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C63B-9BF5-4E66-83E5-197A7CDB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928" y="843379"/>
            <a:ext cx="7288567" cy="11629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objective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8FFEC-331E-4423-BA8F-B7F29EB56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06353"/>
            <a:ext cx="10618298" cy="3710866"/>
          </a:xfrm>
        </p:spPr>
        <p:txBody>
          <a:bodyPr>
            <a:normAutofit/>
          </a:bodyPr>
          <a:lstStyle/>
          <a:p>
            <a:r>
              <a:rPr lang="en-US" sz="2800" b="1" dirty="0"/>
              <a:t>To develop a machine learning model that predicts the life expectancy of countries based on various socio-economic, health, and environmental factors. The goal is to create a predictive model that provides accurate estimates of life expectancy, which can be used to inform public health policies, improve healthcare planning, and guide individual health decisions.</a:t>
            </a:r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52491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4EBA-DA85-4F2F-94A1-FFC9644C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4137"/>
            <a:ext cx="10353761" cy="104312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Dataset columns</a:t>
            </a:r>
            <a:endParaRPr lang="en-IN" sz="3200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AD2B7-4DF4-46E0-AE6A-9E5C864F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4" y="1225118"/>
            <a:ext cx="11265763" cy="53887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/>
              <a:t>1.</a:t>
            </a:r>
            <a:r>
              <a:rPr lang="en-US" sz="1700" dirty="0">
                <a:solidFill>
                  <a:srgbClr val="92D050"/>
                </a:solidFill>
              </a:rPr>
              <a:t>Country Name </a:t>
            </a:r>
            <a:r>
              <a:rPr lang="en-US" sz="1700" dirty="0"/>
              <a:t>: Country Names (193 unique country names)                                                             [Categorical]</a:t>
            </a:r>
          </a:p>
          <a:p>
            <a:pPr marL="0" indent="0">
              <a:buNone/>
            </a:pPr>
            <a:r>
              <a:rPr lang="en-US" sz="1700" dirty="0"/>
              <a:t>2. </a:t>
            </a:r>
            <a:r>
              <a:rPr lang="en-US" sz="1700" dirty="0">
                <a:solidFill>
                  <a:srgbClr val="92D050"/>
                </a:solidFill>
              </a:rPr>
              <a:t>Year</a:t>
            </a:r>
            <a:r>
              <a:rPr lang="en-US" sz="1700" dirty="0"/>
              <a:t> : Year (2000-2015).                                                                                                                                 [Categorical]</a:t>
            </a:r>
          </a:p>
          <a:p>
            <a:pPr marL="0" indent="0">
              <a:buNone/>
            </a:pPr>
            <a:r>
              <a:rPr lang="en-IN" sz="1700" dirty="0"/>
              <a:t>3.</a:t>
            </a:r>
            <a:r>
              <a:rPr lang="en-IN" sz="1700" dirty="0">
                <a:solidFill>
                  <a:srgbClr val="92D050"/>
                </a:solidFill>
              </a:rPr>
              <a:t> Status </a:t>
            </a:r>
            <a:r>
              <a:rPr lang="en-IN" sz="1700" dirty="0"/>
              <a:t>: Developed or Developing status.                                                                                                  [Categorical]</a:t>
            </a:r>
          </a:p>
          <a:p>
            <a:pPr marL="0" indent="0">
              <a:buNone/>
            </a:pPr>
            <a:r>
              <a:rPr lang="en-IN" sz="1700" dirty="0"/>
              <a:t>4. </a:t>
            </a:r>
            <a:r>
              <a:rPr lang="en-IN" sz="1700" dirty="0">
                <a:solidFill>
                  <a:srgbClr val="92D050"/>
                </a:solidFill>
              </a:rPr>
              <a:t>Life Expectancy </a:t>
            </a:r>
            <a:r>
              <a:rPr lang="en-IN" sz="1700" dirty="0"/>
              <a:t>: Life expectancy in age. </a:t>
            </a:r>
            <a:r>
              <a:rPr lang="en-IN" sz="1700" dirty="0">
                <a:solidFill>
                  <a:srgbClr val="92D050"/>
                </a:solidFill>
              </a:rPr>
              <a:t>(Target Variable)                                                         </a:t>
            </a:r>
            <a:r>
              <a:rPr lang="en-IN" sz="1700" dirty="0"/>
              <a:t>[Non-categorical] </a:t>
            </a:r>
          </a:p>
          <a:p>
            <a:pPr marL="0" indent="0">
              <a:buNone/>
            </a:pPr>
            <a:r>
              <a:rPr lang="en-IN" sz="1700" dirty="0"/>
              <a:t>5. </a:t>
            </a:r>
            <a:r>
              <a:rPr lang="en-IN" sz="1700" dirty="0">
                <a:solidFill>
                  <a:srgbClr val="92D050"/>
                </a:solidFill>
              </a:rPr>
              <a:t>Adult Mortality </a:t>
            </a:r>
            <a:r>
              <a:rPr lang="en-IN" sz="1700" dirty="0"/>
              <a:t>: Probability of dying between 15 and 60 years per 1000 population .          [Non-categorical]</a:t>
            </a:r>
          </a:p>
          <a:p>
            <a:pPr marL="0" indent="0">
              <a:buNone/>
            </a:pPr>
            <a:r>
              <a:rPr lang="en-IN" sz="1700" dirty="0"/>
              <a:t>6. </a:t>
            </a:r>
            <a:r>
              <a:rPr lang="en-IN" sz="1700" dirty="0">
                <a:solidFill>
                  <a:srgbClr val="92D050"/>
                </a:solidFill>
              </a:rPr>
              <a:t>Infant Deaths </a:t>
            </a:r>
            <a:r>
              <a:rPr lang="en-IN" sz="1700" dirty="0"/>
              <a:t>: Number of infant Deaths per 1000 population.                                                     [Non-categorical]</a:t>
            </a:r>
          </a:p>
          <a:p>
            <a:pPr marL="0" indent="0">
              <a:buNone/>
            </a:pPr>
            <a:r>
              <a:rPr lang="en-IN" sz="1700" dirty="0"/>
              <a:t>7.</a:t>
            </a:r>
            <a:r>
              <a:rPr lang="en-IN" sz="1700" dirty="0">
                <a:solidFill>
                  <a:srgbClr val="92D050"/>
                </a:solidFill>
              </a:rPr>
              <a:t> Alcohol </a:t>
            </a:r>
            <a:r>
              <a:rPr lang="en-IN" sz="1700" dirty="0"/>
              <a:t>: </a:t>
            </a:r>
            <a:r>
              <a:rPr lang="en-IN" sz="1700" dirty="0">
                <a:effectLst/>
              </a:rPr>
              <a:t>Alcohol, recorded per capita (15+) consumption (in litres of pure alcohol).</a:t>
            </a:r>
            <a:r>
              <a:rPr lang="en-IN" sz="1700" dirty="0"/>
              <a:t>           [Non-categorical]</a:t>
            </a:r>
          </a:p>
          <a:p>
            <a:pPr marL="0" indent="0">
              <a:buNone/>
            </a:pPr>
            <a:r>
              <a:rPr lang="en-IN" sz="1700" dirty="0"/>
              <a:t>8. </a:t>
            </a:r>
            <a:r>
              <a:rPr lang="en-IN" sz="1700" dirty="0">
                <a:solidFill>
                  <a:srgbClr val="92D050"/>
                </a:solidFill>
              </a:rPr>
              <a:t>Percentage Expenditure </a:t>
            </a:r>
            <a:r>
              <a:rPr lang="en-IN" sz="1700" dirty="0"/>
              <a:t>: Expenditure on health as a percentage of GDP per capita(%).    [Non-categorical]</a:t>
            </a:r>
          </a:p>
          <a:p>
            <a:pPr marL="0" indent="0">
              <a:buNone/>
            </a:pPr>
            <a:r>
              <a:rPr lang="en-IN" sz="1700" dirty="0"/>
              <a:t>9. </a:t>
            </a:r>
            <a:r>
              <a:rPr lang="en-IN" sz="1700" dirty="0" err="1">
                <a:solidFill>
                  <a:srgbClr val="92D050"/>
                </a:solidFill>
              </a:rPr>
              <a:t>Hepatits</a:t>
            </a:r>
            <a:r>
              <a:rPr lang="en-IN" sz="1700" dirty="0">
                <a:solidFill>
                  <a:srgbClr val="92D050"/>
                </a:solidFill>
              </a:rPr>
              <a:t>-B</a:t>
            </a:r>
            <a:r>
              <a:rPr lang="en-IN" sz="1700" dirty="0"/>
              <a:t> : </a:t>
            </a:r>
            <a:r>
              <a:rPr lang="en-US" sz="1700" dirty="0">
                <a:effectLst/>
              </a:rPr>
              <a:t>Hepatitis B (Hep-B) immunization coverage among 1-year-olds (%).                   [</a:t>
            </a:r>
            <a:r>
              <a:rPr lang="en-IN" sz="1700" dirty="0"/>
              <a:t>Non-categorical]</a:t>
            </a:r>
          </a:p>
          <a:p>
            <a:pPr marL="0" indent="0">
              <a:buNone/>
            </a:pPr>
            <a:r>
              <a:rPr lang="en-IN" sz="1700" dirty="0"/>
              <a:t>10.</a:t>
            </a:r>
            <a:r>
              <a:rPr lang="en-IN" sz="1700" dirty="0">
                <a:solidFill>
                  <a:srgbClr val="92D050"/>
                </a:solidFill>
              </a:rPr>
              <a:t> Measles </a:t>
            </a:r>
            <a:r>
              <a:rPr lang="en-IN" sz="1700" dirty="0"/>
              <a:t>: </a:t>
            </a:r>
            <a:r>
              <a:rPr lang="en-US" sz="1700" dirty="0">
                <a:effectLst/>
              </a:rPr>
              <a:t>Measles - number of reported cases per 1000 population.                                       [</a:t>
            </a:r>
            <a:r>
              <a:rPr lang="en-IN" sz="1700" dirty="0"/>
              <a:t>Non-categorical]</a:t>
            </a:r>
          </a:p>
          <a:p>
            <a:pPr marL="0" indent="0">
              <a:buNone/>
            </a:pPr>
            <a:r>
              <a:rPr lang="en-IN" sz="1700" dirty="0"/>
              <a:t>11.</a:t>
            </a:r>
            <a:r>
              <a:rPr lang="en-IN" sz="1700" dirty="0">
                <a:solidFill>
                  <a:srgbClr val="92D050"/>
                </a:solidFill>
              </a:rPr>
              <a:t>BMI </a:t>
            </a:r>
            <a:r>
              <a:rPr lang="en-IN" sz="1700" dirty="0"/>
              <a:t>: Average Body mass index of entire population                                                                     </a:t>
            </a:r>
            <a:r>
              <a:rPr lang="en-US" sz="1700" dirty="0">
                <a:effectLst/>
              </a:rPr>
              <a:t>[</a:t>
            </a:r>
            <a:r>
              <a:rPr lang="en-IN" sz="1700" dirty="0"/>
              <a:t>Non-categorical]</a:t>
            </a:r>
          </a:p>
          <a:p>
            <a:pPr marL="0" indent="0">
              <a:buNone/>
            </a:pPr>
            <a:r>
              <a:rPr lang="en-IN" sz="1700" dirty="0"/>
              <a:t>12. </a:t>
            </a:r>
            <a:r>
              <a:rPr lang="en-IN" sz="1700" dirty="0">
                <a:solidFill>
                  <a:srgbClr val="92D050"/>
                </a:solidFill>
              </a:rPr>
              <a:t>Under Five Deaths </a:t>
            </a:r>
            <a:r>
              <a:rPr lang="en-IN" sz="1700" dirty="0"/>
              <a:t>: </a:t>
            </a:r>
            <a:r>
              <a:rPr lang="en-US" sz="1700" dirty="0">
                <a:effectLst/>
              </a:rPr>
              <a:t>Number of under-five deaths per 1000 population                                   [</a:t>
            </a:r>
            <a:r>
              <a:rPr lang="en-IN" sz="1700" dirty="0"/>
              <a:t>Non-categorical]</a:t>
            </a:r>
          </a:p>
          <a:p>
            <a:pPr marL="0" indent="0">
              <a:buNone/>
            </a:pPr>
            <a:r>
              <a:rPr lang="en-US" sz="1700" dirty="0">
                <a:effectLst/>
              </a:rPr>
              <a:t>                        </a:t>
            </a:r>
            <a:endParaRPr lang="en-IN" sz="1700" dirty="0"/>
          </a:p>
          <a:p>
            <a:pPr marL="0" indent="0">
              <a:buNone/>
            </a:pPr>
            <a:endParaRPr lang="en-IN" sz="1700" dirty="0"/>
          </a:p>
          <a:p>
            <a:pPr marL="0" indent="0">
              <a:buNone/>
            </a:pPr>
            <a:endParaRPr lang="en-IN" sz="1700" dirty="0"/>
          </a:p>
          <a:p>
            <a:pPr marL="0" indent="0">
              <a:buNone/>
            </a:pPr>
            <a:endParaRPr lang="en-IN" sz="1700" dirty="0"/>
          </a:p>
          <a:p>
            <a:pPr marL="0" indent="0">
              <a:buNone/>
            </a:pP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84370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0432-83F4-4F7B-B454-66E9612C2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3065"/>
            <a:ext cx="10353761" cy="648069"/>
          </a:xfrm>
        </p:spPr>
        <p:txBody>
          <a:bodyPr/>
          <a:lstStyle/>
          <a:p>
            <a:r>
              <a:rPr lang="en-US" sz="3600" dirty="0">
                <a:solidFill>
                  <a:srgbClr val="92D050"/>
                </a:solidFill>
              </a:rPr>
              <a:t>Dataset columns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C33B6-A1E0-4985-8A01-E6779F61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154097"/>
            <a:ext cx="10990555" cy="5291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13. </a:t>
            </a:r>
            <a:r>
              <a:rPr lang="en-US" sz="1700" dirty="0">
                <a:solidFill>
                  <a:srgbClr val="92D050"/>
                </a:solidFill>
              </a:rPr>
              <a:t>Polio</a:t>
            </a:r>
            <a:r>
              <a:rPr lang="en-US" sz="1700" dirty="0"/>
              <a:t> : </a:t>
            </a:r>
            <a:r>
              <a:rPr lang="en-US" sz="1700" dirty="0">
                <a:effectLst/>
              </a:rPr>
              <a:t>Polio (Pol3) immunization coverage among 1-year-olds (%)                                    [Non-categorical]</a:t>
            </a:r>
          </a:p>
          <a:p>
            <a:pPr marL="0" indent="0">
              <a:buNone/>
            </a:pPr>
            <a:r>
              <a:rPr lang="en-US" sz="1700" dirty="0">
                <a:effectLst/>
              </a:rPr>
              <a:t>14. </a:t>
            </a:r>
            <a:r>
              <a:rPr lang="en-US" sz="1700" dirty="0">
                <a:solidFill>
                  <a:srgbClr val="92D050"/>
                </a:solidFill>
                <a:effectLst/>
              </a:rPr>
              <a:t>Total Expenditure </a:t>
            </a:r>
            <a:r>
              <a:rPr lang="en-US" sz="1700" dirty="0">
                <a:effectLst/>
              </a:rPr>
              <a:t>: General government expenditure on health as a percentage of total government expenditure (%).                                                                                                                                    [Non-categorical]</a:t>
            </a:r>
          </a:p>
          <a:p>
            <a:pPr marL="0" indent="0" fontAlgn="base">
              <a:buNone/>
            </a:pPr>
            <a:r>
              <a:rPr lang="en-US" sz="1700" dirty="0">
                <a:effectLst/>
              </a:rPr>
              <a:t>15. </a:t>
            </a:r>
            <a:r>
              <a:rPr lang="en-US" sz="1700" dirty="0">
                <a:solidFill>
                  <a:srgbClr val="92D050"/>
                </a:solidFill>
                <a:effectLst/>
              </a:rPr>
              <a:t>Diphtheria </a:t>
            </a:r>
            <a:r>
              <a:rPr lang="en-US" sz="1700" dirty="0">
                <a:effectLst/>
              </a:rPr>
              <a:t>: Diphtheria tetanus toxoid and pertussis (DTP3) immunization coverage among 1-year-olds (%).                                                                                                                                                           [Non-categorical]</a:t>
            </a:r>
          </a:p>
          <a:p>
            <a:pPr marL="0" indent="0" fontAlgn="base">
              <a:buNone/>
            </a:pPr>
            <a:r>
              <a:rPr lang="en-US" sz="1700" dirty="0">
                <a:effectLst/>
              </a:rPr>
              <a:t>16</a:t>
            </a:r>
            <a:r>
              <a:rPr lang="en-US" sz="1700" dirty="0">
                <a:solidFill>
                  <a:srgbClr val="92D050"/>
                </a:solidFill>
                <a:effectLst/>
              </a:rPr>
              <a:t>. HIV/AID </a:t>
            </a:r>
            <a:r>
              <a:rPr lang="en-US" sz="1700" dirty="0">
                <a:effectLst/>
              </a:rPr>
              <a:t>: Deaths per 1000 live births HIV/AIDS (0-4 years).                                                 [Non-categorical]</a:t>
            </a:r>
          </a:p>
          <a:p>
            <a:pPr marL="0" indent="0" fontAlgn="base">
              <a:buNone/>
            </a:pPr>
            <a:r>
              <a:rPr lang="en-US" sz="1700" dirty="0">
                <a:effectLst/>
              </a:rPr>
              <a:t>17. </a:t>
            </a:r>
            <a:r>
              <a:rPr lang="en-US" sz="1700" dirty="0">
                <a:solidFill>
                  <a:srgbClr val="92D050"/>
                </a:solidFill>
                <a:effectLst/>
              </a:rPr>
              <a:t>GDP</a:t>
            </a:r>
            <a:r>
              <a:rPr lang="en-US" sz="1700" dirty="0">
                <a:effectLst/>
              </a:rPr>
              <a:t> : Gross Domestic Product per capita (in USD)                                                                  [Non-categorical]</a:t>
            </a:r>
          </a:p>
          <a:p>
            <a:pPr marL="0" indent="0" fontAlgn="base">
              <a:buNone/>
            </a:pPr>
            <a:r>
              <a:rPr lang="en-US" sz="1700" dirty="0">
                <a:effectLst/>
              </a:rPr>
              <a:t>18. </a:t>
            </a:r>
            <a:r>
              <a:rPr lang="en-US" sz="1700" dirty="0">
                <a:solidFill>
                  <a:srgbClr val="92D050"/>
                </a:solidFill>
                <a:effectLst/>
              </a:rPr>
              <a:t>Population</a:t>
            </a:r>
            <a:r>
              <a:rPr lang="en-US" sz="1700" dirty="0">
                <a:effectLst/>
              </a:rPr>
              <a:t> : Population of the country.                                                                                        [Non-categorical]</a:t>
            </a:r>
          </a:p>
          <a:p>
            <a:pPr marL="0" indent="0" fontAlgn="base">
              <a:buNone/>
            </a:pPr>
            <a:r>
              <a:rPr lang="en-US" sz="1700" dirty="0">
                <a:effectLst/>
              </a:rPr>
              <a:t>19. </a:t>
            </a:r>
            <a:r>
              <a:rPr lang="en-US" sz="1700" dirty="0">
                <a:solidFill>
                  <a:srgbClr val="92D050"/>
                </a:solidFill>
                <a:effectLst/>
              </a:rPr>
              <a:t>Thinness 1-19 years </a:t>
            </a:r>
            <a:r>
              <a:rPr lang="en-US" sz="1700" dirty="0">
                <a:effectLst/>
              </a:rPr>
              <a:t>: Prevalence of thinness among children and adolescents for Age 10 to 19 (% )</a:t>
            </a:r>
          </a:p>
          <a:p>
            <a:pPr marL="0" indent="0" fontAlgn="base">
              <a:buNone/>
            </a:pPr>
            <a:r>
              <a:rPr lang="en-US" sz="1700" dirty="0">
                <a:effectLst/>
              </a:rPr>
              <a:t>20. </a:t>
            </a:r>
            <a:r>
              <a:rPr lang="en-US" sz="1700" dirty="0">
                <a:solidFill>
                  <a:srgbClr val="92D050"/>
                </a:solidFill>
                <a:effectLst/>
              </a:rPr>
              <a:t>Thinness 5-9 years </a:t>
            </a:r>
            <a:r>
              <a:rPr lang="en-US" sz="1700" dirty="0">
                <a:effectLst/>
              </a:rPr>
              <a:t>: Prevalence of thinness among children for Age 5 to 9(%)                 [Non-categorical]</a:t>
            </a:r>
          </a:p>
          <a:p>
            <a:pPr marL="0" indent="0" fontAlgn="base">
              <a:buNone/>
            </a:pPr>
            <a:r>
              <a:rPr lang="en-US" sz="1700" dirty="0">
                <a:effectLst/>
              </a:rPr>
              <a:t>21. </a:t>
            </a:r>
            <a:r>
              <a:rPr lang="en-US" sz="1700" dirty="0">
                <a:solidFill>
                  <a:srgbClr val="92D050"/>
                </a:solidFill>
                <a:effectLst/>
              </a:rPr>
              <a:t>Income composition of resources </a:t>
            </a:r>
            <a:r>
              <a:rPr lang="en-US" sz="1700" dirty="0">
                <a:effectLst/>
              </a:rPr>
              <a:t>: Human Development Index in terms of income composition of resources (index ranging from 0 to 1)                                                                                                [Non-categorical]</a:t>
            </a:r>
          </a:p>
          <a:p>
            <a:pPr marL="0" indent="0" fontAlgn="base">
              <a:buNone/>
            </a:pPr>
            <a:r>
              <a:rPr lang="en-US" sz="1700" dirty="0">
                <a:effectLst/>
              </a:rPr>
              <a:t>22. </a:t>
            </a:r>
            <a:r>
              <a:rPr lang="en-US" sz="1700" dirty="0">
                <a:solidFill>
                  <a:srgbClr val="92D050"/>
                </a:solidFill>
                <a:effectLst/>
              </a:rPr>
              <a:t>Schooling</a:t>
            </a:r>
            <a:r>
              <a:rPr lang="en-US" sz="1700" dirty="0">
                <a:effectLst/>
              </a:rPr>
              <a:t> : Number of years of Schooling(years)                                                                      [Non-categorical]</a:t>
            </a:r>
          </a:p>
          <a:p>
            <a:pPr marL="0" indent="0" fontAlgn="base">
              <a:buNone/>
            </a:pPr>
            <a:endParaRPr lang="en-US" sz="1700" dirty="0">
              <a:effectLst/>
            </a:endParaRPr>
          </a:p>
          <a:p>
            <a:pPr marL="0" indent="0" fontAlgn="base">
              <a:buNone/>
            </a:pPr>
            <a:endParaRPr lang="en-US" sz="1700" dirty="0">
              <a:effectLst/>
            </a:endParaRPr>
          </a:p>
          <a:p>
            <a:pPr marL="0" indent="0" fontAlgn="base">
              <a:buNone/>
            </a:pPr>
            <a:endParaRPr lang="en-US" sz="1700" dirty="0">
              <a:effectLst/>
            </a:endParaRPr>
          </a:p>
          <a:p>
            <a:pPr marL="0" indent="0" fontAlgn="base">
              <a:buNone/>
            </a:pPr>
            <a:endParaRPr lang="en-US" sz="1700" dirty="0">
              <a:effectLst/>
            </a:endParaRPr>
          </a:p>
          <a:p>
            <a:pPr marL="0" indent="0" fontAlgn="base">
              <a:buNone/>
            </a:pPr>
            <a:endParaRPr lang="en-US" sz="1700" dirty="0">
              <a:effectLst/>
            </a:endParaRPr>
          </a:p>
          <a:p>
            <a:pPr marL="0" indent="0" fontAlgn="base">
              <a:buNone/>
            </a:pPr>
            <a:endParaRPr lang="en-US" sz="1700" dirty="0">
              <a:effectLst/>
            </a:endParaRPr>
          </a:p>
          <a:p>
            <a:pPr marL="0" indent="0" fontAlgn="base">
              <a:buNone/>
            </a:pPr>
            <a:endParaRPr lang="en-US" sz="1700" dirty="0">
              <a:effectLst/>
            </a:endParaRPr>
          </a:p>
          <a:p>
            <a:pPr marL="0" indent="0" fontAlgn="base">
              <a:buNone/>
            </a:pPr>
            <a:endParaRPr lang="en-US" sz="1700" dirty="0">
              <a:effectLst/>
            </a:endParaRPr>
          </a:p>
          <a:p>
            <a:pPr marL="0" indent="0">
              <a:buNone/>
            </a:pPr>
            <a:endParaRPr lang="en-US" sz="1700" dirty="0">
              <a:effectLst/>
            </a:endParaRPr>
          </a:p>
          <a:p>
            <a:pPr marL="0" indent="0">
              <a:buNone/>
            </a:pP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392932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FA7E-75B9-46FE-8EC3-70CF2BDE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79900"/>
            <a:ext cx="11301273" cy="1420426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92D050"/>
                </a:solidFill>
              </a:rPr>
              <a:t>methodology</a:t>
            </a:r>
            <a:endParaRPr lang="en-IN" sz="3200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C2C09-D45F-419A-99A6-F813A043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98" y="1065320"/>
            <a:ext cx="11378213" cy="548640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1597FA-054D-4B2E-9C5D-9B8777A1BCEC}"/>
              </a:ext>
            </a:extLst>
          </p:cNvPr>
          <p:cNvSpPr/>
          <p:nvPr/>
        </p:nvSpPr>
        <p:spPr>
          <a:xfrm>
            <a:off x="892207" y="1784409"/>
            <a:ext cx="2121763" cy="10386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Collecting Data</a:t>
            </a:r>
            <a:endParaRPr lang="en-IN" sz="1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2B4A28-3031-4E2E-8D1F-17712AA00C93}"/>
              </a:ext>
            </a:extLst>
          </p:cNvPr>
          <p:cNvSpPr/>
          <p:nvPr/>
        </p:nvSpPr>
        <p:spPr>
          <a:xfrm>
            <a:off x="3625048" y="1788849"/>
            <a:ext cx="1961965" cy="10386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Data Exploration</a:t>
            </a:r>
            <a:endParaRPr lang="en-IN" sz="17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6FF74B-4AD9-4C2B-9C60-9DF12578076F}"/>
              </a:ext>
            </a:extLst>
          </p:cNvPr>
          <p:cNvSpPr/>
          <p:nvPr/>
        </p:nvSpPr>
        <p:spPr>
          <a:xfrm>
            <a:off x="6096000" y="1784411"/>
            <a:ext cx="1961965" cy="10386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Visualization</a:t>
            </a:r>
            <a:endParaRPr lang="en-IN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264C60-1011-4FEA-BF9E-BB50BC6ED661}"/>
              </a:ext>
            </a:extLst>
          </p:cNvPr>
          <p:cNvSpPr/>
          <p:nvPr/>
        </p:nvSpPr>
        <p:spPr>
          <a:xfrm>
            <a:off x="8747463" y="1784410"/>
            <a:ext cx="2163193" cy="10386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Preprocessing</a:t>
            </a:r>
            <a:endParaRPr lang="en-IN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620E71-4057-4FFF-B211-9AC343FE446E}"/>
              </a:ext>
            </a:extLst>
          </p:cNvPr>
          <p:cNvSpPr/>
          <p:nvPr/>
        </p:nvSpPr>
        <p:spPr>
          <a:xfrm>
            <a:off x="8747462" y="3506679"/>
            <a:ext cx="1961965" cy="10386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Selection of Principal Attributes</a:t>
            </a:r>
            <a:endParaRPr lang="en-IN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E2BE7E-D023-42C3-96F8-796A7C97E69E}"/>
              </a:ext>
            </a:extLst>
          </p:cNvPr>
          <p:cNvSpPr/>
          <p:nvPr/>
        </p:nvSpPr>
        <p:spPr>
          <a:xfrm>
            <a:off x="6096000" y="3579180"/>
            <a:ext cx="1961965" cy="10386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Train model</a:t>
            </a:r>
            <a:endParaRPr lang="en-IN" sz="17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BB82EF-2C0B-481E-8C4A-C84CCBDE18AB}"/>
              </a:ext>
            </a:extLst>
          </p:cNvPr>
          <p:cNvSpPr/>
          <p:nvPr/>
        </p:nvSpPr>
        <p:spPr>
          <a:xfrm>
            <a:off x="3444538" y="3579179"/>
            <a:ext cx="1961965" cy="10386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Test Model</a:t>
            </a:r>
            <a:endParaRPr lang="en-IN" sz="17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6D3CD8-9BF7-428E-B02F-AD769FD35E75}"/>
              </a:ext>
            </a:extLst>
          </p:cNvPr>
          <p:cNvSpPr/>
          <p:nvPr/>
        </p:nvSpPr>
        <p:spPr>
          <a:xfrm>
            <a:off x="914399" y="3579179"/>
            <a:ext cx="1961965" cy="10386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Implement model on dataset</a:t>
            </a:r>
            <a:endParaRPr lang="en-IN" sz="17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F1A017-F8DF-487A-BE92-204ABF26BB63}"/>
              </a:ext>
            </a:extLst>
          </p:cNvPr>
          <p:cNvSpPr/>
          <p:nvPr/>
        </p:nvSpPr>
        <p:spPr>
          <a:xfrm>
            <a:off x="982461" y="5252624"/>
            <a:ext cx="1961965" cy="10386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End</a:t>
            </a:r>
            <a:endParaRPr lang="en-IN" sz="17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7E3DC0D-B9DB-4E99-A94F-0F46F4EBF58A}"/>
              </a:ext>
            </a:extLst>
          </p:cNvPr>
          <p:cNvSpPr/>
          <p:nvPr/>
        </p:nvSpPr>
        <p:spPr>
          <a:xfrm>
            <a:off x="3116061" y="2155796"/>
            <a:ext cx="443885" cy="294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5F604E2-DA29-4E40-A423-CDE50F5B6046}"/>
              </a:ext>
            </a:extLst>
          </p:cNvPr>
          <p:cNvSpPr/>
          <p:nvPr/>
        </p:nvSpPr>
        <p:spPr>
          <a:xfrm>
            <a:off x="5655076" y="2210540"/>
            <a:ext cx="372862" cy="27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50A409-1BD5-465E-B1E6-D3A08C95B635}"/>
              </a:ext>
            </a:extLst>
          </p:cNvPr>
          <p:cNvSpPr/>
          <p:nvPr/>
        </p:nvSpPr>
        <p:spPr>
          <a:xfrm>
            <a:off x="8149701" y="2210540"/>
            <a:ext cx="506027" cy="27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BB476C8-CC5F-4EA5-8B30-C4EB7EF2A6AA}"/>
              </a:ext>
            </a:extLst>
          </p:cNvPr>
          <p:cNvSpPr/>
          <p:nvPr/>
        </p:nvSpPr>
        <p:spPr>
          <a:xfrm>
            <a:off x="9738804" y="2947386"/>
            <a:ext cx="266330" cy="4816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FFF20D86-1392-4B93-9353-B22E8594E985}"/>
              </a:ext>
            </a:extLst>
          </p:cNvPr>
          <p:cNvSpPr/>
          <p:nvPr/>
        </p:nvSpPr>
        <p:spPr>
          <a:xfrm>
            <a:off x="8149701" y="3977199"/>
            <a:ext cx="506027" cy="2752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F23BF4DF-DAA4-49BB-869F-6CFE5A4F1396}"/>
              </a:ext>
            </a:extLst>
          </p:cNvPr>
          <p:cNvSpPr/>
          <p:nvPr/>
        </p:nvSpPr>
        <p:spPr>
          <a:xfrm>
            <a:off x="5444973" y="3977198"/>
            <a:ext cx="582965" cy="2752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BB7D4A59-89C6-4712-A577-8A0A8FD6AEC7}"/>
              </a:ext>
            </a:extLst>
          </p:cNvPr>
          <p:cNvSpPr/>
          <p:nvPr/>
        </p:nvSpPr>
        <p:spPr>
          <a:xfrm>
            <a:off x="2944426" y="3977198"/>
            <a:ext cx="366945" cy="2752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B0C4656-F041-496F-85A7-4272EDDC6E92}"/>
              </a:ext>
            </a:extLst>
          </p:cNvPr>
          <p:cNvSpPr/>
          <p:nvPr/>
        </p:nvSpPr>
        <p:spPr>
          <a:xfrm>
            <a:off x="1817303" y="4685931"/>
            <a:ext cx="313337" cy="4719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8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5F56-4901-4AB4-943F-3DBCEA8F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5411"/>
            <a:ext cx="10353761" cy="95139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Steps taken in dataset analysis and model building</a:t>
            </a:r>
            <a:endParaRPr lang="en-IN" sz="2400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9E70E-222B-4A24-B055-9D1FA083E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61133"/>
            <a:ext cx="10353762" cy="5805997"/>
          </a:xfrm>
        </p:spPr>
        <p:txBody>
          <a:bodyPr>
            <a:noAutofit/>
          </a:bodyPr>
          <a:lstStyle/>
          <a:p>
            <a:r>
              <a:rPr lang="en-US" sz="1800" dirty="0"/>
              <a:t>Getting data from a valid source</a:t>
            </a:r>
          </a:p>
          <a:p>
            <a:r>
              <a:rPr lang="en-US" sz="1800" dirty="0"/>
              <a:t>Importing Data</a:t>
            </a:r>
          </a:p>
          <a:p>
            <a:r>
              <a:rPr lang="en-US" sz="1800" dirty="0"/>
              <a:t>Importing necessary libraries</a:t>
            </a:r>
          </a:p>
          <a:p>
            <a:r>
              <a:rPr lang="en-US" sz="1800" dirty="0"/>
              <a:t>Fetching information about data (Data Exploration)</a:t>
            </a:r>
          </a:p>
          <a:p>
            <a:r>
              <a:rPr lang="en-US" sz="1800" dirty="0"/>
              <a:t>Dividing numerical and categorical columns</a:t>
            </a:r>
          </a:p>
          <a:p>
            <a:r>
              <a:rPr lang="en-US" sz="1800" dirty="0"/>
              <a:t>Data Cleaning (Replacing and filling null values,changing data types)</a:t>
            </a:r>
          </a:p>
          <a:p>
            <a:r>
              <a:rPr lang="en-US" sz="1800" dirty="0"/>
              <a:t>Checking for outliers</a:t>
            </a:r>
          </a:p>
          <a:p>
            <a:r>
              <a:rPr lang="en-US" sz="1800" dirty="0"/>
              <a:t>Data visualization to help understand the data</a:t>
            </a:r>
          </a:p>
          <a:p>
            <a:r>
              <a:rPr lang="en-US" sz="1800" dirty="0"/>
              <a:t>Square root transformation for columns having higher number of skewness</a:t>
            </a:r>
          </a:p>
          <a:p>
            <a:r>
              <a:rPr lang="en-US" sz="1800" dirty="0"/>
              <a:t>Used Standard Scaler for numerical columns</a:t>
            </a:r>
          </a:p>
          <a:p>
            <a:r>
              <a:rPr lang="en-US" sz="1800" dirty="0"/>
              <a:t>Used Label Encoder for categorical columns</a:t>
            </a:r>
          </a:p>
          <a:p>
            <a:r>
              <a:rPr lang="en-US" sz="1800" dirty="0"/>
              <a:t>Separating dependent and independent variables</a:t>
            </a:r>
          </a:p>
          <a:p>
            <a:endParaRPr lang="en-US" sz="1800" dirty="0"/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02780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46B8-4EA8-4D79-9A47-2A20ED15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64807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Steps taken in dataset analysis and model building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4DED2-57C0-4C11-B42D-0A56988D2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16746"/>
            <a:ext cx="10353762" cy="5841506"/>
          </a:xfrm>
        </p:spPr>
        <p:txBody>
          <a:bodyPr>
            <a:normAutofit/>
          </a:bodyPr>
          <a:lstStyle/>
          <a:p>
            <a:r>
              <a:rPr lang="en-US" sz="1800" dirty="0"/>
              <a:t>Variance inflation factor to check if there is any multicollinearity between independent variables</a:t>
            </a:r>
          </a:p>
          <a:p>
            <a:r>
              <a:rPr lang="en-US" sz="1800" dirty="0"/>
              <a:t>Model Building using different regression algorithms</a:t>
            </a:r>
          </a:p>
          <a:p>
            <a:r>
              <a:rPr lang="en-US" sz="1800" dirty="0"/>
              <a:t>Checked model accuracy on polynomial regression</a:t>
            </a:r>
          </a:p>
          <a:p>
            <a:r>
              <a:rPr lang="en-US" sz="1800" dirty="0"/>
              <a:t>Evaluated the performance of model using appropriate metrics,such as R2 </a:t>
            </a:r>
            <a:r>
              <a:rPr lang="en-US" sz="1800" dirty="0" err="1"/>
              <a:t>score,MSE,MAE</a:t>
            </a:r>
            <a:endParaRPr lang="en-US" sz="1800" dirty="0"/>
          </a:p>
          <a:p>
            <a:r>
              <a:rPr lang="en-US" sz="1800" dirty="0"/>
              <a:t>Hyperparameter tuning for Decision Tree</a:t>
            </a:r>
          </a:p>
          <a:p>
            <a:r>
              <a:rPr lang="en-IN" sz="1800" dirty="0"/>
              <a:t>Normality of residues</a:t>
            </a:r>
          </a:p>
          <a:p>
            <a:r>
              <a:rPr lang="en-IN" sz="1800" dirty="0"/>
              <a:t>Table showing accuracy for different algorithms used</a:t>
            </a:r>
          </a:p>
          <a:p>
            <a:r>
              <a:rPr lang="en-IN" sz="1800" dirty="0"/>
              <a:t>Comparing Actual and Predicted values</a:t>
            </a:r>
          </a:p>
          <a:p>
            <a:r>
              <a:rPr lang="en-IN" sz="1800" dirty="0"/>
              <a:t>Conclusion</a:t>
            </a: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21978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B6BA-84AD-4BD8-A62D-D61370E71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73240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Exploratory data analysis(</a:t>
            </a:r>
            <a:r>
              <a:rPr lang="en-US" sz="2400" dirty="0" err="1">
                <a:solidFill>
                  <a:srgbClr val="92D050"/>
                </a:solidFill>
              </a:rPr>
              <a:t>eda</a:t>
            </a:r>
            <a:r>
              <a:rPr lang="en-US" sz="2400" dirty="0">
                <a:solidFill>
                  <a:srgbClr val="92D050"/>
                </a:solidFill>
              </a:rPr>
              <a:t>)</a:t>
            </a:r>
            <a:endParaRPr lang="en-IN" sz="2400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AE531-E27C-4E83-BB9A-60A5AA3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8" y="807868"/>
            <a:ext cx="11496583" cy="592584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FFFF00"/>
                </a:solidFill>
              </a:rPr>
              <a:t>Distribution of Target Variable [Life Expectancy]</a:t>
            </a:r>
          </a:p>
          <a:p>
            <a:pPr marL="342900" indent="-342900">
              <a:buAutoNum type="arabicPeriod"/>
            </a:pPr>
            <a:endParaRPr lang="en-US" sz="1600" b="1" dirty="0"/>
          </a:p>
          <a:p>
            <a:pPr marL="342900" indent="-342900">
              <a:buAutoNum type="arabicPeriod"/>
            </a:pPr>
            <a:endParaRPr lang="en-US" sz="1600" b="1" dirty="0"/>
          </a:p>
          <a:p>
            <a:pPr marL="342900" indent="-342900">
              <a:buAutoNum type="arabicPeriod"/>
            </a:pPr>
            <a:endParaRPr lang="en-US" sz="1600" b="1" dirty="0"/>
          </a:p>
          <a:p>
            <a:pPr marL="342900" indent="-342900">
              <a:buAutoNum type="arabicPeriod"/>
            </a:pPr>
            <a:endParaRPr lang="en-US" sz="1600" b="1" dirty="0"/>
          </a:p>
          <a:p>
            <a:pPr marL="342900" indent="-342900">
              <a:buAutoNum type="arabicPeriod"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FFFF00"/>
                </a:solidFill>
              </a:rPr>
              <a:t>Count of status : </a:t>
            </a:r>
          </a:p>
          <a:p>
            <a:pPr marL="0" indent="0">
              <a:buNone/>
            </a:pPr>
            <a:endParaRPr lang="en-IN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2F77C-1F41-48C2-B6DE-9A6BCFFE7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97" y="4083728"/>
            <a:ext cx="4867093" cy="2649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4D69D8-4561-4EB5-A91F-BA6B518C1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98" y="807869"/>
            <a:ext cx="4867093" cy="30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1D6E-0DD5-446D-B7F4-4F42AC20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5411"/>
            <a:ext cx="10353761" cy="66582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Exploratory data analysis (</a:t>
            </a:r>
            <a:r>
              <a:rPr lang="en-US" sz="2400" dirty="0" err="1">
                <a:solidFill>
                  <a:srgbClr val="92D050"/>
                </a:solidFill>
              </a:rPr>
              <a:t>eda</a:t>
            </a:r>
            <a:r>
              <a:rPr lang="en-US" sz="2400" dirty="0">
                <a:solidFill>
                  <a:srgbClr val="92D050"/>
                </a:solidFill>
              </a:rPr>
              <a:t>)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33A59-EE5F-4B02-B30F-3314DE866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0" y="781235"/>
            <a:ext cx="11345663" cy="5961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</a:rPr>
              <a:t>3. Relation between adult mortality and life expectancy         4</a:t>
            </a:r>
            <a:r>
              <a:rPr lang="en-US" sz="1600" b="1" dirty="0"/>
              <a:t>. </a:t>
            </a:r>
            <a:r>
              <a:rPr lang="en-US" sz="1600" b="1" dirty="0">
                <a:solidFill>
                  <a:srgbClr val="FFFF00"/>
                </a:solidFill>
              </a:rPr>
              <a:t>Life </a:t>
            </a:r>
            <a:r>
              <a:rPr lang="en-US" sz="1600" b="1" dirty="0" err="1">
                <a:solidFill>
                  <a:srgbClr val="FFFF00"/>
                </a:solidFill>
              </a:rPr>
              <a:t>Expecatncy</a:t>
            </a:r>
            <a:r>
              <a:rPr lang="en-US" sz="1600" b="1" dirty="0">
                <a:solidFill>
                  <a:srgbClr val="FFFF00"/>
                </a:solidFill>
              </a:rPr>
              <a:t> based on country status 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</a:rPr>
              <a:t>5.Maximum,Minimum and Average Life expectancy   </a:t>
            </a:r>
            <a:endParaRPr lang="en-IN" sz="1600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6E5B2-0FBD-4D58-A66F-55946D23E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9" y="1225119"/>
            <a:ext cx="5486401" cy="2974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63912-EB86-4A7E-BFA3-2A6F66C5B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42" y="1225119"/>
            <a:ext cx="5810329" cy="2974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A5690-3E0B-4D69-A136-C769E0A48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9" y="4751695"/>
            <a:ext cx="5763429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51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411</TotalTime>
  <Words>1001</Words>
  <Application>Microsoft Office PowerPoint</Application>
  <PresentationFormat>Widescreen</PresentationFormat>
  <Paragraphs>123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Bookman Old Style</vt:lpstr>
      <vt:lpstr>Rockwell</vt:lpstr>
      <vt:lpstr>Damask</vt:lpstr>
      <vt:lpstr>Machine Learning Project (Regression) </vt:lpstr>
      <vt:lpstr>objective</vt:lpstr>
      <vt:lpstr>Dataset columns</vt:lpstr>
      <vt:lpstr>Dataset columns</vt:lpstr>
      <vt:lpstr>methodology</vt:lpstr>
      <vt:lpstr>Steps taken in dataset analysis and model building</vt:lpstr>
      <vt:lpstr>Steps taken in dataset analysis and model building</vt:lpstr>
      <vt:lpstr>Exploratory data analysis(eda)</vt:lpstr>
      <vt:lpstr>Exploratory data analysis (eda)</vt:lpstr>
      <vt:lpstr>Graphs used for eda</vt:lpstr>
      <vt:lpstr>Algorithms used</vt:lpstr>
      <vt:lpstr>Actual VS predicted</vt:lpstr>
      <vt:lpstr>Accuracy Table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 (Regression) </dc:title>
  <dc:creator>Vaibhav Newase</dc:creator>
  <cp:lastModifiedBy>Vaibhav Newase</cp:lastModifiedBy>
  <cp:revision>12</cp:revision>
  <dcterms:created xsi:type="dcterms:W3CDTF">2024-07-21T06:49:51Z</dcterms:created>
  <dcterms:modified xsi:type="dcterms:W3CDTF">2024-07-31T03:20:10Z</dcterms:modified>
</cp:coreProperties>
</file>